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4"/>
  </p:sldMasterIdLst>
  <p:notesMasterIdLst>
    <p:notesMasterId r:id="rId1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</p:sldIdLst>
  <p:sldSz cx="14630400" cy="8229600"/>
  <p:notesSz cx="8229600" cy="14630400"/>
  <p:embeddedFontLst>
    <p:embeddedFont>
      <p:font typeface="Source Sans Pro" panose="020B0604020202020204" charset="0"/>
      <p:regular r:id="rId15"/>
      <p:bold r:id="rId16"/>
    </p:embeddedFont>
    <p:embeddedFont>
      <p:font typeface="Calibri" panose="020F0502020204030204" pitchFamily="34" charset="0"/>
      <p:regular r:id="rId17"/>
      <p:bold r:id="rId18"/>
      <p:italic r:id="rId19"/>
      <p:boldItalic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517" autoAdjust="0"/>
    <p:restoredTop sz="94610"/>
  </p:normalViewPr>
  <p:slideViewPr>
    <p:cSldViewPr snapToGrid="0" snapToObjects="1">
      <p:cViewPr varScale="1">
        <p:scale>
          <a:sx n="72" d="100"/>
          <a:sy n="72" d="100"/>
        </p:scale>
        <p:origin x="52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font" Target="fonts/font4.fntdata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font3.fntdata"/><Relationship Id="rId2" Type="http://schemas.openxmlformats.org/officeDocument/2006/relationships/customXml" Target="../customXml/item2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font" Target="fonts/font1.fntdata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font" Target="fonts/font5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115668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863797" y="1994535"/>
            <a:ext cx="7416403" cy="14025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kern="0" spc="-44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Utilizarea Culorilor în Proiectarea Web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63798" y="3767257"/>
            <a:ext cx="7416403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Arta alegerii și implementării culorilor definește experiența vizuală a utilizatorilor. Un site bine colorat atrage, ghidează și reține vizitatorii.</a:t>
            </a: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863798" y="4785241"/>
            <a:ext cx="7416403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Vom analiza exemple concrete de utilizare corectă și greșită a culorilor în design-ul web modern.</a:t>
            </a:r>
            <a:endParaRPr lang="en-US" sz="1900" dirty="0"/>
          </a:p>
        </p:txBody>
      </p:sp>
      <p:pic>
        <p:nvPicPr>
          <p:cNvPr id="10" name="Picture 9" descr="A person in a boat on a body of water with trees in the background&#10;&#10;AI-generated content may be incorrect.">
            <a:extLst>
              <a:ext uri="{FF2B5EF4-FFF2-40B4-BE49-F238E27FC236}">
                <a16:creationId xmlns:a16="http://schemas.microsoft.com/office/drawing/2014/main" id="{BE541F41-4C5D-C437-AF4E-4A5D2501FA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2890" y="0"/>
            <a:ext cx="6277510" cy="822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69377" y="579914"/>
            <a:ext cx="4916805" cy="6146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50" b="1" kern="0" spc="-39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Criterii de Analiză</a:t>
            </a:r>
            <a:endParaRPr lang="en-US" sz="3850" dirty="0"/>
          </a:p>
        </p:txBody>
      </p:sp>
      <p:sp>
        <p:nvSpPr>
          <p:cNvPr id="4" name="Shape 1"/>
          <p:cNvSpPr/>
          <p:nvPr/>
        </p:nvSpPr>
        <p:spPr>
          <a:xfrm>
            <a:off x="769377" y="1665088"/>
            <a:ext cx="486727" cy="486728"/>
          </a:xfrm>
          <a:prstGeom prst="roundRect">
            <a:avLst>
              <a:gd name="adj" fmla="val 6667"/>
            </a:avLst>
          </a:prstGeom>
          <a:solidFill>
            <a:srgbClr val="30313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865281" y="1783079"/>
            <a:ext cx="294918" cy="3687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b="1" kern="0" spc="-23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1</a:t>
            </a:r>
            <a:endParaRPr lang="en-US" sz="2300" dirty="0"/>
          </a:p>
        </p:txBody>
      </p:sp>
      <p:sp>
        <p:nvSpPr>
          <p:cNvPr id="6" name="Text 3"/>
          <p:cNvSpPr/>
          <p:nvPr/>
        </p:nvSpPr>
        <p:spPr>
          <a:xfrm>
            <a:off x="1352008" y="1754802"/>
            <a:ext cx="2639616" cy="3073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kern="0" spc="-19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Contrast și lizibilitate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1352008" y="2168961"/>
            <a:ext cx="6758345" cy="6488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Diferența vizuală dintre elementele site-ului care asigură o citire ușoară a conținutului.</a:t>
            </a:r>
            <a:endParaRPr lang="en-US" sz="1700" dirty="0"/>
          </a:p>
        </p:txBody>
      </p:sp>
      <p:sp>
        <p:nvSpPr>
          <p:cNvPr id="8" name="Shape 5"/>
          <p:cNvSpPr/>
          <p:nvPr/>
        </p:nvSpPr>
        <p:spPr>
          <a:xfrm>
            <a:off x="769376" y="3300472"/>
            <a:ext cx="486727" cy="486728"/>
          </a:xfrm>
          <a:prstGeom prst="roundRect">
            <a:avLst>
              <a:gd name="adj" fmla="val 6667"/>
            </a:avLst>
          </a:prstGeom>
          <a:solidFill>
            <a:srgbClr val="30313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6"/>
          <p:cNvSpPr/>
          <p:nvPr/>
        </p:nvSpPr>
        <p:spPr>
          <a:xfrm>
            <a:off x="865280" y="3390186"/>
            <a:ext cx="294918" cy="3687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b="1" kern="0" spc="-23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2</a:t>
            </a:r>
            <a:endParaRPr lang="en-US" sz="2300" dirty="0"/>
          </a:p>
        </p:txBody>
      </p:sp>
      <p:sp>
        <p:nvSpPr>
          <p:cNvPr id="10" name="Text 7"/>
          <p:cNvSpPr/>
          <p:nvPr/>
        </p:nvSpPr>
        <p:spPr>
          <a:xfrm>
            <a:off x="1352008" y="3390186"/>
            <a:ext cx="2458403" cy="3073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kern="0" spc="-19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Armonie cromatică</a:t>
            </a:r>
            <a:endParaRPr lang="en-US" sz="1900" dirty="0"/>
          </a:p>
        </p:txBody>
      </p:sp>
      <p:sp>
        <p:nvSpPr>
          <p:cNvPr id="11" name="Text 8"/>
          <p:cNvSpPr/>
          <p:nvPr/>
        </p:nvSpPr>
        <p:spPr>
          <a:xfrm>
            <a:off x="1352007" y="3833574"/>
            <a:ext cx="6758345" cy="6488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Compatibilitatea culorilor folosite și impactul lor vizual asupra utilizatorului.</a:t>
            </a:r>
            <a:endParaRPr lang="en-US" sz="1700" dirty="0"/>
          </a:p>
        </p:txBody>
      </p:sp>
      <p:sp>
        <p:nvSpPr>
          <p:cNvPr id="12" name="Shape 9"/>
          <p:cNvSpPr/>
          <p:nvPr/>
        </p:nvSpPr>
        <p:spPr>
          <a:xfrm>
            <a:off x="769375" y="4935855"/>
            <a:ext cx="486727" cy="486728"/>
          </a:xfrm>
          <a:prstGeom prst="roundRect">
            <a:avLst>
              <a:gd name="adj" fmla="val 6667"/>
            </a:avLst>
          </a:prstGeom>
          <a:solidFill>
            <a:srgbClr val="30313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10"/>
          <p:cNvSpPr/>
          <p:nvPr/>
        </p:nvSpPr>
        <p:spPr>
          <a:xfrm>
            <a:off x="865279" y="5053846"/>
            <a:ext cx="294918" cy="3687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b="1" kern="0" spc="-23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3</a:t>
            </a:r>
            <a:endParaRPr lang="en-US" sz="2300" dirty="0"/>
          </a:p>
        </p:txBody>
      </p:sp>
      <p:sp>
        <p:nvSpPr>
          <p:cNvPr id="14" name="Text 11"/>
          <p:cNvSpPr/>
          <p:nvPr/>
        </p:nvSpPr>
        <p:spPr>
          <a:xfrm>
            <a:off x="1372556" y="5025569"/>
            <a:ext cx="2458403" cy="3073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kern="0" spc="-19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Accesibilitate</a:t>
            </a:r>
            <a:endParaRPr lang="en-US" sz="1900" dirty="0"/>
          </a:p>
        </p:txBody>
      </p:sp>
      <p:sp>
        <p:nvSpPr>
          <p:cNvPr id="15" name="Text 12"/>
          <p:cNvSpPr/>
          <p:nvPr/>
        </p:nvSpPr>
        <p:spPr>
          <a:xfrm>
            <a:off x="1352006" y="5512807"/>
            <a:ext cx="6758345" cy="6488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Utilizarea culorilor pentru a facilita navigarea persoanelor cu deficiențe vizuale.</a:t>
            </a:r>
            <a:endParaRPr lang="en-US" sz="1700" dirty="0"/>
          </a:p>
        </p:txBody>
      </p:sp>
      <p:sp>
        <p:nvSpPr>
          <p:cNvPr id="16" name="Shape 13"/>
          <p:cNvSpPr/>
          <p:nvPr/>
        </p:nvSpPr>
        <p:spPr>
          <a:xfrm>
            <a:off x="769377" y="6675239"/>
            <a:ext cx="486727" cy="486728"/>
          </a:xfrm>
          <a:prstGeom prst="roundRect">
            <a:avLst>
              <a:gd name="adj" fmla="val 6667"/>
            </a:avLst>
          </a:prstGeom>
          <a:solidFill>
            <a:srgbClr val="30313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Text 14"/>
          <p:cNvSpPr/>
          <p:nvPr/>
        </p:nvSpPr>
        <p:spPr>
          <a:xfrm>
            <a:off x="865281" y="6788824"/>
            <a:ext cx="294918" cy="3687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b="1" kern="0" spc="-23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4</a:t>
            </a:r>
            <a:endParaRPr lang="en-US" sz="2300" dirty="0"/>
          </a:p>
        </p:txBody>
      </p:sp>
      <p:sp>
        <p:nvSpPr>
          <p:cNvPr id="18" name="Text 15"/>
          <p:cNvSpPr/>
          <p:nvPr/>
        </p:nvSpPr>
        <p:spPr>
          <a:xfrm>
            <a:off x="1372556" y="6764953"/>
            <a:ext cx="2458403" cy="3073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kern="0" spc="-19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Psihologia culorilor</a:t>
            </a:r>
            <a:endParaRPr lang="en-US" sz="1900" dirty="0"/>
          </a:p>
        </p:txBody>
      </p:sp>
      <p:sp>
        <p:nvSpPr>
          <p:cNvPr id="19" name="Text 16"/>
          <p:cNvSpPr/>
          <p:nvPr/>
        </p:nvSpPr>
        <p:spPr>
          <a:xfrm>
            <a:off x="1372556" y="7161967"/>
            <a:ext cx="6758345" cy="6488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Efectul emoțional și comportamental al culorilor asupra vizitatorilor site-ului.</a:t>
            </a:r>
            <a:endParaRPr lang="en-US" sz="17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40437" y="503158"/>
            <a:ext cx="4970264" cy="519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50"/>
              </a:lnSpc>
              <a:buNone/>
            </a:pPr>
            <a:r>
              <a:rPr lang="en-US" sz="3250" b="1" kern="0" spc="-33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1. Contrast </a:t>
            </a:r>
            <a:r>
              <a:rPr lang="en-US" sz="3250" b="1" kern="0" spc="-33" dirty="0" err="1" smtClean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si</a:t>
            </a:r>
            <a:r>
              <a:rPr lang="en-US" sz="3250" b="1" kern="0" spc="-33" dirty="0" smtClean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 </a:t>
            </a:r>
            <a:r>
              <a:rPr lang="en-US" sz="3250" b="1" kern="0" spc="-33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Lizibilitate</a:t>
            </a:r>
            <a:endParaRPr lang="en-US" sz="3250" dirty="0"/>
          </a:p>
        </p:txBody>
      </p:sp>
      <p:sp>
        <p:nvSpPr>
          <p:cNvPr id="3" name="Text 1"/>
          <p:cNvSpPr/>
          <p:nvPr/>
        </p:nvSpPr>
        <p:spPr>
          <a:xfrm>
            <a:off x="640437" y="1480423"/>
            <a:ext cx="2079546" cy="2599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b="1" kern="0" spc="-16" dirty="0">
                <a:solidFill>
                  <a:schemeClr val="bg1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✅</a:t>
            </a:r>
            <a:r>
              <a:rPr lang="en-US" sz="1600" b="1" kern="0" spc="-16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 Exemplu Corect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640437" y="1923336"/>
            <a:ext cx="6451521" cy="5488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4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Apple.com folosește contrast ridicat între textul alb și fundalul negru. Informațiile sunt ușor de citit și de asimilat.</a:t>
            </a:r>
            <a:endParaRPr lang="en-US" sz="1400" dirty="0"/>
          </a:p>
        </p:txBody>
      </p:sp>
      <p:sp>
        <p:nvSpPr>
          <p:cNvPr id="6" name="Text 3"/>
          <p:cNvSpPr/>
          <p:nvPr/>
        </p:nvSpPr>
        <p:spPr>
          <a:xfrm>
            <a:off x="7546062" y="1480423"/>
            <a:ext cx="2079546" cy="2599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b="1" kern="0" spc="-16" dirty="0">
                <a:solidFill>
                  <a:schemeClr val="bg1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❌</a:t>
            </a:r>
            <a:r>
              <a:rPr lang="en-US" sz="1600" b="1" kern="0" spc="-16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 </a:t>
            </a:r>
            <a:r>
              <a:rPr lang="en-US" sz="1600" b="1" kern="0" spc="-16" dirty="0" err="1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Exemplu</a:t>
            </a:r>
            <a:r>
              <a:rPr lang="en-US" sz="1600" b="1" kern="0" spc="-16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 </a:t>
            </a:r>
            <a:r>
              <a:rPr lang="en-US" sz="1600" b="1" kern="0" spc="-16" dirty="0" err="1" smtClean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Gresit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7546062" y="1923336"/>
            <a:ext cx="6451521" cy="5488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4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Yale School of Art prezintă text cu contrast scăzut. Fundalul și textul au nuanțe similare, îngreunând lectura.</a:t>
            </a:r>
            <a:endParaRPr lang="en-US" sz="14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E17CBF1-1DAB-1120-C568-4DB47446BE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437" y="2971872"/>
            <a:ext cx="6150781" cy="4117955"/>
          </a:xfrm>
          <a:prstGeom prst="round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A4C380B-874A-D57C-39AD-DF54FA95A0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6062" y="2971872"/>
            <a:ext cx="6150781" cy="4117955"/>
          </a:xfrm>
          <a:prstGeom prst="round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51297" y="850940"/>
            <a:ext cx="6169700" cy="6909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50" b="1" kern="0" spc="-44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2. </a:t>
            </a:r>
            <a:r>
              <a:rPr lang="en-US" sz="4350" b="1" kern="0" spc="-44" dirty="0" err="1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Armonie</a:t>
            </a:r>
            <a:r>
              <a:rPr lang="en-US" sz="4350" b="1" kern="0" spc="-44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 </a:t>
            </a:r>
            <a:r>
              <a:rPr lang="en-US" sz="4350" b="1" kern="0" spc="-44" dirty="0" err="1" smtClean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Cromatica</a:t>
            </a:r>
            <a:endParaRPr lang="en-US" sz="4350" dirty="0"/>
          </a:p>
        </p:txBody>
      </p:sp>
      <p:sp>
        <p:nvSpPr>
          <p:cNvPr id="4" name="Text 1"/>
          <p:cNvSpPr/>
          <p:nvPr/>
        </p:nvSpPr>
        <p:spPr>
          <a:xfrm>
            <a:off x="851297" y="6157674"/>
            <a:ext cx="3794284" cy="3454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kern="0" spc="-22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✅</a:t>
            </a:r>
            <a:r>
              <a:rPr lang="en-US" sz="2150" b="1" kern="0" spc="-22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 Exemplu Corect: Airbnb</a:t>
            </a:r>
            <a:endParaRPr lang="en-US" sz="2150" dirty="0"/>
          </a:p>
        </p:txBody>
      </p:sp>
      <p:sp>
        <p:nvSpPr>
          <p:cNvPr id="5" name="Text 2"/>
          <p:cNvSpPr/>
          <p:nvPr/>
        </p:nvSpPr>
        <p:spPr>
          <a:xfrm>
            <a:off x="851297" y="6648926"/>
            <a:ext cx="6281499" cy="7296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900" dirty="0" err="1" smtClean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Foloseste</a:t>
            </a:r>
            <a:r>
              <a:rPr lang="en-US" sz="1900" dirty="0" smtClean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o </a:t>
            </a:r>
            <a:r>
              <a:rPr lang="en-US" sz="1900" dirty="0" err="1" smtClean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paleta</a:t>
            </a:r>
            <a:r>
              <a:rPr lang="en-US" sz="1900" dirty="0" smtClean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900" dirty="0" err="1" smtClean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echilibrata</a:t>
            </a:r>
            <a:r>
              <a:rPr lang="en-US" sz="1900" dirty="0" smtClean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cu </a:t>
            </a:r>
            <a:r>
              <a:rPr lang="en-US" sz="1900" dirty="0" err="1" smtClean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rosu</a:t>
            </a:r>
            <a:r>
              <a:rPr lang="en-US" sz="1900" dirty="0" smtClean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coral ca accent. Culorile </a:t>
            </a:r>
            <a:r>
              <a:rPr lang="en-US" sz="1900" dirty="0" err="1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complementare</a:t>
            </a: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900" dirty="0" err="1" smtClean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creeaza</a:t>
            </a:r>
            <a:r>
              <a:rPr lang="en-US" sz="1900" dirty="0" smtClean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un aspect </a:t>
            </a:r>
            <a:r>
              <a:rPr lang="en-US" sz="1900" dirty="0" err="1" smtClean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placut</a:t>
            </a:r>
            <a:r>
              <a:rPr lang="en-US" sz="1900" dirty="0" smtClean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900" dirty="0" err="1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</a:t>
            </a:r>
            <a:r>
              <a:rPr lang="en-US" sz="1900" dirty="0" err="1" smtClean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</a:t>
            </a:r>
            <a:r>
              <a:rPr lang="en-US" sz="1900" dirty="0" smtClean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profesionist.</a:t>
            </a:r>
            <a:endParaRPr lang="en-US" sz="1900" dirty="0"/>
          </a:p>
        </p:txBody>
      </p:sp>
      <p:sp>
        <p:nvSpPr>
          <p:cNvPr id="7" name="Text 3"/>
          <p:cNvSpPr/>
          <p:nvPr/>
        </p:nvSpPr>
        <p:spPr>
          <a:xfrm>
            <a:off x="7497604" y="6157674"/>
            <a:ext cx="4256365" cy="3454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kern="0" spc="-22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❌</a:t>
            </a:r>
            <a:r>
              <a:rPr lang="en-US" sz="2150" b="1" kern="0" spc="-22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 </a:t>
            </a:r>
            <a:r>
              <a:rPr lang="en-US" sz="2150" b="1" kern="0" spc="-22" dirty="0" err="1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Exemplu</a:t>
            </a:r>
            <a:r>
              <a:rPr lang="en-US" sz="2150" b="1" kern="0" spc="-22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 </a:t>
            </a:r>
            <a:r>
              <a:rPr lang="en-US" sz="2150" b="1" kern="0" spc="-22" dirty="0" err="1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Gresit</a:t>
            </a:r>
            <a:r>
              <a:rPr lang="en-US" sz="2150" b="1" kern="0" spc="-22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: Ling's Cars</a:t>
            </a:r>
            <a:endParaRPr lang="en-US" sz="2150" dirty="0"/>
          </a:p>
        </p:txBody>
      </p:sp>
      <p:sp>
        <p:nvSpPr>
          <p:cNvPr id="8" name="Text 4"/>
          <p:cNvSpPr/>
          <p:nvPr/>
        </p:nvSpPr>
        <p:spPr>
          <a:xfrm>
            <a:off x="7497604" y="6648926"/>
            <a:ext cx="6281499" cy="7296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900" dirty="0" err="1" smtClean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Combina</a:t>
            </a:r>
            <a:r>
              <a:rPr lang="en-US" sz="1900" dirty="0" smtClean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culori </a:t>
            </a:r>
            <a:r>
              <a:rPr lang="en-US" sz="1900" dirty="0" err="1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stridente</a:t>
            </a: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900" dirty="0" err="1" smtClean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fara</a:t>
            </a:r>
            <a:r>
              <a:rPr lang="en-US" sz="1900" dirty="0" smtClean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o </a:t>
            </a:r>
            <a:r>
              <a:rPr lang="en-US" sz="1900" dirty="0" smtClean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schema </a:t>
            </a:r>
            <a:r>
              <a:rPr lang="en-US" sz="1900" dirty="0" err="1" smtClean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clara</a:t>
            </a:r>
            <a:r>
              <a:rPr lang="en-US" sz="1900" dirty="0" smtClean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. </a:t>
            </a: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Rezultatul vizual este </a:t>
            </a:r>
            <a:r>
              <a:rPr lang="en-US" sz="1900" dirty="0" err="1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obositor</a:t>
            </a: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900" dirty="0" err="1" smtClean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si</a:t>
            </a:r>
            <a:r>
              <a:rPr lang="en-US" sz="1900" dirty="0" smtClean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greu de procesat.</a:t>
            </a:r>
            <a:endParaRPr lang="en-US" sz="1900" dirty="0"/>
          </a:p>
        </p:txBody>
      </p:sp>
      <p:pic>
        <p:nvPicPr>
          <p:cNvPr id="12" name="Picture 11" descr="A screenshot of a website&#10;&#10;AI-generated content may be incorrect.">
            <a:extLst>
              <a:ext uri="{FF2B5EF4-FFF2-40B4-BE49-F238E27FC236}">
                <a16:creationId xmlns:a16="http://schemas.microsoft.com/office/drawing/2014/main" id="{9BF462C8-90AD-44DD-3AA3-2B26C830B2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923" y="1937508"/>
            <a:ext cx="6411074" cy="4006921"/>
          </a:xfrm>
          <a:prstGeom prst="round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DE663CE-7800-413A-1FDD-4577A0300C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9405" y="1937508"/>
            <a:ext cx="6411074" cy="4077080"/>
          </a:xfrm>
          <a:prstGeom prst="round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65129" y="1522823"/>
            <a:ext cx="5609749" cy="701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kern="0" spc="-44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3. Accesibilitate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589626" y="2663938"/>
            <a:ext cx="3584853" cy="3201353"/>
          </a:xfrm>
          <a:prstGeom prst="roundRect">
            <a:avLst>
              <a:gd name="adj" fmla="val 1157"/>
            </a:avLst>
          </a:prstGeom>
          <a:solidFill>
            <a:srgbClr val="30313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765129" y="2907464"/>
            <a:ext cx="3091220" cy="708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22" dirty="0">
                <a:solidFill>
                  <a:schemeClr val="bg1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✅</a:t>
            </a:r>
            <a:r>
              <a:rPr lang="en-US" sz="2200" b="1" kern="0" spc="-22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 Exemplu Corect: Gov.uk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65129" y="3814251"/>
            <a:ext cx="3091220" cy="18508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 err="1" smtClean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Utilizeaza</a:t>
            </a:r>
            <a:r>
              <a:rPr lang="en-US" sz="1900" dirty="0" smtClean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scheme de culori cu contrast ridicat. </a:t>
            </a:r>
            <a:r>
              <a:rPr lang="en-US" sz="1900" dirty="0" err="1" smtClean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Ofera</a:t>
            </a:r>
            <a:r>
              <a:rPr lang="en-US" sz="1900" dirty="0" smtClean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900" dirty="0" err="1" smtClean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optiuni</a:t>
            </a:r>
            <a:r>
              <a:rPr lang="en-US" sz="1900" dirty="0" smtClean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de accesibilitate pentru utilizatorii cu </a:t>
            </a:r>
            <a:r>
              <a:rPr lang="en-US" sz="1900" dirty="0" err="1" smtClean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deficiente</a:t>
            </a:r>
            <a:r>
              <a:rPr lang="en-US" sz="1900" dirty="0" smtClean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vizuale.</a:t>
            </a:r>
            <a:endParaRPr lang="en-US" sz="1900" dirty="0"/>
          </a:p>
        </p:txBody>
      </p:sp>
      <p:sp>
        <p:nvSpPr>
          <p:cNvPr id="7" name="Shape 4"/>
          <p:cNvSpPr/>
          <p:nvPr/>
        </p:nvSpPr>
        <p:spPr>
          <a:xfrm>
            <a:off x="4436478" y="2669075"/>
            <a:ext cx="3584853" cy="3201353"/>
          </a:xfrm>
          <a:prstGeom prst="roundRect">
            <a:avLst>
              <a:gd name="adj" fmla="val 1157"/>
            </a:avLst>
          </a:prstGeom>
          <a:solidFill>
            <a:srgbClr val="30313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4572000" y="2907464"/>
            <a:ext cx="3091220" cy="708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22" dirty="0">
                <a:solidFill>
                  <a:schemeClr val="bg1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❌</a:t>
            </a:r>
            <a:r>
              <a:rPr lang="en-US" sz="2200" b="1" kern="0" spc="-22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 </a:t>
            </a:r>
            <a:r>
              <a:rPr lang="en-US" sz="2200" b="1" kern="0" spc="-22" dirty="0" err="1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Exemplu</a:t>
            </a:r>
            <a:r>
              <a:rPr lang="en-US" sz="2200" b="1" kern="0" spc="-22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 </a:t>
            </a:r>
            <a:r>
              <a:rPr lang="en-US" sz="2200" b="1" kern="0" spc="-22" dirty="0" err="1" smtClean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Gresit</a:t>
            </a:r>
            <a:r>
              <a:rPr lang="en-US" sz="2200" b="1" kern="0" spc="-22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: ColoRotate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620282" y="3806515"/>
            <a:ext cx="3091220" cy="18508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 err="1" smtClean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Foloseste</a:t>
            </a:r>
            <a:r>
              <a:rPr lang="en-US" sz="1900" dirty="0" smtClean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culori similare pentru elemente diferite. Persoanele cu daltonism nu pot </a:t>
            </a:r>
            <a:r>
              <a:rPr lang="en-US" sz="1900" dirty="0" err="1" smtClean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diferentia</a:t>
            </a:r>
            <a:r>
              <a:rPr lang="en-US" sz="1900" dirty="0" smtClean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900" dirty="0" err="1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componentele</a:t>
            </a: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900" dirty="0" err="1" smtClean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interfetei</a:t>
            </a: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.</a:t>
            </a:r>
            <a:endParaRPr lang="en-US" sz="1900" dirty="0"/>
          </a:p>
        </p:txBody>
      </p:sp>
      <p:sp>
        <p:nvSpPr>
          <p:cNvPr id="11" name="Text 8"/>
          <p:cNvSpPr/>
          <p:nvPr/>
        </p:nvSpPr>
        <p:spPr>
          <a:xfrm>
            <a:off x="1110615" y="5755124"/>
            <a:ext cx="28048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110615" y="6253758"/>
            <a:ext cx="6922770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endParaRPr lang="en-US" sz="19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E097D5E-80B0-D684-3DA4-84AD13F648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8125" y="254169"/>
            <a:ext cx="5161036" cy="3742478"/>
          </a:xfrm>
          <a:prstGeom prst="round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58F10A0-B0B9-F1DB-D295-4D7B80916C4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9964" b="9964"/>
          <a:stretch/>
        </p:blipFill>
        <p:spPr>
          <a:xfrm>
            <a:off x="9048126" y="4232953"/>
            <a:ext cx="5161035" cy="3742478"/>
          </a:xfrm>
          <a:prstGeom prst="round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750332"/>
            <a:ext cx="6317456" cy="701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kern="0" spc="-44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4. Psihologia Culorilor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1882140" y="2362200"/>
            <a:ext cx="28048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b="1" kern="0" spc="-22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Albastru: Încredere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63798" y="2860834"/>
            <a:ext cx="3823216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Facebook </a:t>
            </a:r>
            <a:r>
              <a:rPr lang="en-US" sz="1900" dirty="0" err="1" smtClean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foloseste</a:t>
            </a:r>
            <a:r>
              <a:rPr lang="en-US" sz="1900" dirty="0" smtClean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albastrul pentru a transmite stabilitate</a:t>
            </a:r>
            <a:endParaRPr lang="en-US" sz="19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879776" y="2047577"/>
            <a:ext cx="4515922" cy="4515922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6221611" y="2679144"/>
            <a:ext cx="369213" cy="4616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50"/>
              </a:lnSpc>
              <a:buNone/>
            </a:pPr>
            <a:r>
              <a:rPr lang="en-US" sz="2900" b="1" kern="0" spc="-19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1</a:t>
            </a:r>
            <a:endParaRPr lang="en-US" sz="2900" dirty="0"/>
          </a:p>
        </p:txBody>
      </p:sp>
      <p:sp>
        <p:nvSpPr>
          <p:cNvPr id="7" name="Text 4"/>
          <p:cNvSpPr/>
          <p:nvPr/>
        </p:nvSpPr>
        <p:spPr>
          <a:xfrm>
            <a:off x="9943267" y="2362200"/>
            <a:ext cx="28048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22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Verde: </a:t>
            </a:r>
            <a:r>
              <a:rPr lang="en-US" sz="2200" b="1" kern="0" spc="-22" dirty="0" err="1" smtClean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Crestere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9943267" y="2860834"/>
            <a:ext cx="3823335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Spotify </a:t>
            </a:r>
            <a:r>
              <a:rPr lang="en-US" sz="1900" dirty="0" err="1" smtClean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utilizeaza</a:t>
            </a:r>
            <a:r>
              <a:rPr lang="en-US" sz="1900" dirty="0" smtClean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verdele </a:t>
            </a:r>
            <a:r>
              <a:rPr lang="en-US" sz="1900" dirty="0" err="1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pentru</a:t>
            </a: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900" dirty="0" err="1" smtClean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prospetime</a:t>
            </a:r>
            <a:endParaRPr lang="en-US" sz="1900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923293" y="2047577"/>
            <a:ext cx="4515922" cy="4515922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8423553" y="3063478"/>
            <a:ext cx="369213" cy="4616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50"/>
              </a:lnSpc>
              <a:buNone/>
            </a:pPr>
            <a:r>
              <a:rPr lang="en-US" sz="2900" b="1" kern="0" spc="-19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2</a:t>
            </a:r>
            <a:endParaRPr lang="en-US" sz="2900" dirty="0"/>
          </a:p>
        </p:txBody>
      </p:sp>
      <p:sp>
        <p:nvSpPr>
          <p:cNvPr id="11" name="Text 7"/>
          <p:cNvSpPr/>
          <p:nvPr/>
        </p:nvSpPr>
        <p:spPr>
          <a:xfrm>
            <a:off x="9943267" y="4805243"/>
            <a:ext cx="28048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22" dirty="0" err="1" smtClean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Rosu</a:t>
            </a:r>
            <a:r>
              <a:rPr lang="en-US" sz="2200" b="1" kern="0" spc="-22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: </a:t>
            </a:r>
            <a:r>
              <a:rPr lang="en-US" sz="2200" b="1" kern="0" spc="-22" dirty="0" err="1" smtClean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Urgenta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9943267" y="5303877"/>
            <a:ext cx="3823335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 err="1" smtClean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Rosul</a:t>
            </a:r>
            <a:r>
              <a:rPr lang="en-US" sz="1900" dirty="0" smtClean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aprins poate crea anxietate dacă e folosit excesiv</a:t>
            </a:r>
            <a:endParaRPr lang="en-US" sz="1900" dirty="0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923293" y="2068445"/>
            <a:ext cx="4515922" cy="4515922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8039219" y="5265420"/>
            <a:ext cx="369213" cy="4616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50"/>
              </a:lnSpc>
              <a:buNone/>
            </a:pPr>
            <a:r>
              <a:rPr lang="en-US" sz="2900" b="1" kern="0" spc="-19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3</a:t>
            </a:r>
            <a:endParaRPr lang="en-US" sz="2900" dirty="0"/>
          </a:p>
        </p:txBody>
      </p:sp>
      <p:sp>
        <p:nvSpPr>
          <p:cNvPr id="15" name="Text 10"/>
          <p:cNvSpPr/>
          <p:nvPr/>
        </p:nvSpPr>
        <p:spPr>
          <a:xfrm>
            <a:off x="1882140" y="4805243"/>
            <a:ext cx="28048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b="1" kern="0" spc="-22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Galben: Optimism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863798" y="5303877"/>
            <a:ext cx="3823216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IKEA </a:t>
            </a:r>
            <a:r>
              <a:rPr lang="en-US" sz="1900" dirty="0" err="1" smtClean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foloseste</a:t>
            </a:r>
            <a:r>
              <a:rPr lang="en-US" sz="1900" dirty="0" smtClean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galbenul pentru </a:t>
            </a:r>
            <a:r>
              <a:rPr lang="en-US" sz="1900" dirty="0" err="1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energie</a:t>
            </a: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900" dirty="0" err="1" smtClean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pozitiva</a:t>
            </a:r>
            <a:endParaRPr lang="en-US" sz="1900" dirty="0"/>
          </a:p>
        </p:txBody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7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879776" y="2089313"/>
            <a:ext cx="4515922" cy="4515922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5837277" y="4881086"/>
            <a:ext cx="369213" cy="4616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50"/>
              </a:lnSpc>
              <a:buNone/>
            </a:pPr>
            <a:r>
              <a:rPr lang="en-US" sz="2900" b="1" kern="0" spc="-19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4</a:t>
            </a:r>
            <a:endParaRPr lang="en-US" sz="2900" dirty="0"/>
          </a:p>
        </p:txBody>
      </p:sp>
      <p:sp>
        <p:nvSpPr>
          <p:cNvPr id="19" name="Text 13"/>
          <p:cNvSpPr/>
          <p:nvPr/>
        </p:nvSpPr>
        <p:spPr>
          <a:xfrm>
            <a:off x="863798" y="6738818"/>
            <a:ext cx="12902803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 err="1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Culorile</a:t>
            </a: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900" dirty="0" err="1" smtClean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influenteaza</a:t>
            </a:r>
            <a:r>
              <a:rPr lang="en-US" sz="1900" dirty="0" smtClean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direct comportamentul utilizatorilor. Un designer bun alege </a:t>
            </a:r>
            <a:r>
              <a:rPr lang="en-US" sz="1900" dirty="0" err="1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culorile</a:t>
            </a: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900" dirty="0" smtClean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in </a:t>
            </a: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funcție de mesajul </a:t>
            </a:r>
            <a:r>
              <a:rPr lang="en-US" sz="1900" dirty="0" err="1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dorit</a:t>
            </a: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900" dirty="0" err="1" smtClean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si</a:t>
            </a:r>
            <a:r>
              <a:rPr lang="en-US" sz="1900" dirty="0" smtClean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900" dirty="0" err="1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publicul</a:t>
            </a: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900" dirty="0" err="1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</a:t>
            </a:r>
            <a:r>
              <a:rPr lang="en-US" sz="1900" dirty="0" err="1" smtClean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inta</a:t>
            </a:r>
            <a:r>
              <a:rPr lang="en-US" sz="1900" dirty="0" smtClean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.</a:t>
            </a:r>
            <a:endParaRPr lang="en-US" sz="19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315200" y="2007974"/>
            <a:ext cx="6377965" cy="4292984"/>
          </a:xfrm>
          <a:prstGeom prst="roundRect">
            <a:avLst>
              <a:gd name="adj" fmla="val 18211"/>
            </a:avLst>
          </a:prstGeom>
        </p:spPr>
      </p:pic>
      <p:sp>
        <p:nvSpPr>
          <p:cNvPr id="3" name="Text 0"/>
          <p:cNvSpPr/>
          <p:nvPr/>
        </p:nvSpPr>
        <p:spPr>
          <a:xfrm>
            <a:off x="863084" y="1007086"/>
            <a:ext cx="5647730" cy="6305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950" b="1" kern="0" spc="-40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5. Consistență Vizuală</a:t>
            </a:r>
            <a:endParaRPr lang="en-US" sz="3950" dirty="0"/>
          </a:p>
        </p:txBody>
      </p:sp>
      <p:sp>
        <p:nvSpPr>
          <p:cNvPr id="5" name="Text 1"/>
          <p:cNvSpPr/>
          <p:nvPr/>
        </p:nvSpPr>
        <p:spPr>
          <a:xfrm>
            <a:off x="863084" y="2109247"/>
            <a:ext cx="2525911" cy="315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kern="0" spc="-20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Identitate de </a:t>
            </a:r>
            <a:r>
              <a:rPr lang="en-US" sz="1950" b="1" kern="0" spc="-20" dirty="0" smtClean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br</a:t>
            </a:r>
            <a:r>
              <a:rPr lang="en-US" sz="1950" b="1" kern="0" spc="-20" dirty="0" smtClean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and</a:t>
            </a:r>
            <a:endParaRPr lang="en-US" sz="1950" dirty="0"/>
          </a:p>
        </p:txBody>
      </p:sp>
      <p:sp>
        <p:nvSpPr>
          <p:cNvPr id="6" name="Text 2"/>
          <p:cNvSpPr/>
          <p:nvPr/>
        </p:nvSpPr>
        <p:spPr>
          <a:xfrm>
            <a:off x="863084" y="2563112"/>
            <a:ext cx="3857506" cy="6657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Dropbox </a:t>
            </a:r>
            <a:r>
              <a:rPr lang="en-US" sz="1700" dirty="0" err="1" smtClean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mentine</a:t>
            </a:r>
            <a:r>
              <a:rPr lang="en-US" sz="1700" dirty="0" smtClean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700" dirty="0" err="1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aceeași</a:t>
            </a:r>
            <a:r>
              <a:rPr lang="en-US" sz="17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700" dirty="0" err="1" smtClean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paleta</a:t>
            </a:r>
            <a:r>
              <a:rPr lang="en-US" sz="1700" dirty="0" smtClean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7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de culori pe toate </a:t>
            </a:r>
            <a:r>
              <a:rPr lang="en-US" sz="1700" dirty="0" err="1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paginile</a:t>
            </a:r>
            <a:r>
              <a:rPr lang="en-US" sz="17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700" dirty="0" err="1" smtClean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si</a:t>
            </a:r>
            <a:r>
              <a:rPr lang="en-US" sz="1700" dirty="0" smtClean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7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materialele sale.</a:t>
            </a:r>
            <a:endParaRPr lang="en-US" sz="1700" dirty="0"/>
          </a:p>
        </p:txBody>
      </p:sp>
      <p:sp>
        <p:nvSpPr>
          <p:cNvPr id="8" name="Text 3"/>
          <p:cNvSpPr/>
          <p:nvPr/>
        </p:nvSpPr>
        <p:spPr>
          <a:xfrm>
            <a:off x="863084" y="3839223"/>
            <a:ext cx="2521982" cy="315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kern="0" spc="-20" dirty="0" err="1" smtClean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Experienta</a:t>
            </a:r>
            <a:r>
              <a:rPr lang="en-US" sz="1950" b="1" kern="0" spc="-20" dirty="0" smtClean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 </a:t>
            </a:r>
            <a:r>
              <a:rPr lang="en-US" sz="1950" b="1" kern="0" spc="-20" dirty="0" err="1" smtClean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Unitara</a:t>
            </a:r>
            <a:endParaRPr lang="en-US" sz="1950" dirty="0"/>
          </a:p>
        </p:txBody>
      </p:sp>
      <p:sp>
        <p:nvSpPr>
          <p:cNvPr id="9" name="Text 4"/>
          <p:cNvSpPr/>
          <p:nvPr/>
        </p:nvSpPr>
        <p:spPr>
          <a:xfrm>
            <a:off x="863084" y="4293088"/>
            <a:ext cx="3857506" cy="6657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700" dirty="0" err="1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Utilizatorul</a:t>
            </a:r>
            <a:r>
              <a:rPr lang="en-US" sz="17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700" dirty="0" err="1" smtClean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recunoaste</a:t>
            </a:r>
            <a:r>
              <a:rPr lang="en-US" sz="1700" dirty="0" smtClean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7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imediat site-</a:t>
            </a:r>
            <a:r>
              <a:rPr lang="en-US" sz="1700" dirty="0" err="1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ul</a:t>
            </a:r>
            <a:r>
              <a:rPr lang="en-US" sz="17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700" dirty="0" err="1" smtClean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datorita</a:t>
            </a:r>
            <a:r>
              <a:rPr lang="en-US" sz="1700" dirty="0" smtClean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700" dirty="0" err="1" smtClean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consistentei</a:t>
            </a:r>
            <a:r>
              <a:rPr lang="en-US" sz="1700" dirty="0" smtClean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7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vizuale.</a:t>
            </a:r>
            <a:endParaRPr lang="en-US" sz="1700" dirty="0"/>
          </a:p>
        </p:txBody>
      </p:sp>
      <p:sp>
        <p:nvSpPr>
          <p:cNvPr id="11" name="Text 5"/>
          <p:cNvSpPr/>
          <p:nvPr/>
        </p:nvSpPr>
        <p:spPr>
          <a:xfrm>
            <a:off x="863084" y="5354746"/>
            <a:ext cx="2521982" cy="315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kern="0" spc="-20" dirty="0" err="1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Navigare</a:t>
            </a:r>
            <a:r>
              <a:rPr lang="en-US" sz="1950" b="1" kern="0" spc="-20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 </a:t>
            </a:r>
            <a:r>
              <a:rPr lang="en-US" sz="1950" b="1" kern="0" spc="-20" dirty="0" err="1" smtClean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Intuitiva</a:t>
            </a:r>
            <a:endParaRPr lang="en-US" sz="1950" dirty="0"/>
          </a:p>
        </p:txBody>
      </p:sp>
      <p:sp>
        <p:nvSpPr>
          <p:cNvPr id="12" name="Text 6"/>
          <p:cNvSpPr/>
          <p:nvPr/>
        </p:nvSpPr>
        <p:spPr>
          <a:xfrm>
            <a:off x="863084" y="5757590"/>
            <a:ext cx="3857506" cy="6657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Elementele similare au </a:t>
            </a:r>
            <a:r>
              <a:rPr lang="en-US" sz="1700" dirty="0" err="1" smtClean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aceeasi</a:t>
            </a:r>
            <a:r>
              <a:rPr lang="en-US" sz="1700" dirty="0" smtClean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7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culoare, </a:t>
            </a:r>
            <a:r>
              <a:rPr lang="en-US" sz="1700" dirty="0" err="1" smtClean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facilitand</a:t>
            </a:r>
            <a:r>
              <a:rPr lang="en-US" sz="1700" dirty="0" smtClean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7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orientarea utilizatorului.</a:t>
            </a:r>
            <a:endParaRPr lang="en-US" sz="1700" dirty="0"/>
          </a:p>
        </p:txBody>
      </p:sp>
      <p:sp>
        <p:nvSpPr>
          <p:cNvPr id="13" name="Text 7"/>
          <p:cNvSpPr/>
          <p:nvPr/>
        </p:nvSpPr>
        <p:spPr>
          <a:xfrm>
            <a:off x="863084" y="7222093"/>
            <a:ext cx="12904232" cy="332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Site-urile cu </a:t>
            </a:r>
            <a:r>
              <a:rPr lang="en-US" sz="1700" dirty="0" err="1" smtClean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inconsistente</a:t>
            </a:r>
            <a:r>
              <a:rPr lang="en-US" sz="1700" dirty="0" smtClean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7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cromatice, precum Arngren.net, </a:t>
            </a:r>
            <a:r>
              <a:rPr lang="en-US" sz="1700" dirty="0" err="1" smtClean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creeaza</a:t>
            </a:r>
            <a:r>
              <a:rPr lang="en-US" sz="1700" dirty="0" smtClean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700" dirty="0" err="1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confuzie</a:t>
            </a:r>
            <a:r>
              <a:rPr lang="en-US" sz="17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700" dirty="0" err="1" smtClean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si</a:t>
            </a:r>
            <a:r>
              <a:rPr lang="en-US" sz="1700" dirty="0" smtClean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700" dirty="0" err="1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frustrare</a:t>
            </a:r>
            <a:r>
              <a:rPr lang="en-US" sz="17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700" dirty="0" smtClean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in </a:t>
            </a:r>
            <a:r>
              <a:rPr lang="en-US" sz="1700" dirty="0" err="1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timpul</a:t>
            </a:r>
            <a:r>
              <a:rPr lang="en-US" sz="17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700" dirty="0" err="1" smtClean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navigarii</a:t>
            </a:r>
            <a:r>
              <a:rPr lang="en-US" sz="17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.</a:t>
            </a:r>
            <a:endParaRPr lang="en-US" sz="17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902970"/>
            <a:ext cx="5609749" cy="701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kern="0" spc="-44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Concluzii</a:t>
            </a:r>
            <a:endParaRPr lang="en-US" sz="44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024902" y="2097881"/>
            <a:ext cx="2128957" cy="136243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915728" y="2729389"/>
            <a:ext cx="347067" cy="4338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50"/>
              </a:lnSpc>
              <a:buNone/>
            </a:pPr>
            <a:r>
              <a:rPr lang="en-US" sz="2700" b="1" kern="0" spc="-24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1</a:t>
            </a:r>
            <a:endParaRPr lang="en-US" sz="2700" dirty="0"/>
          </a:p>
        </p:txBody>
      </p:sp>
      <p:sp>
        <p:nvSpPr>
          <p:cNvPr id="5" name="Text 2"/>
          <p:cNvSpPr/>
          <p:nvPr/>
        </p:nvSpPr>
        <p:spPr>
          <a:xfrm>
            <a:off x="5400675" y="2344698"/>
            <a:ext cx="3528179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22" dirty="0" err="1" smtClean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Experienta</a:t>
            </a:r>
            <a:r>
              <a:rPr lang="en-US" sz="2200" b="1" kern="0" spc="-22" dirty="0" smtClean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 </a:t>
            </a:r>
            <a:r>
              <a:rPr lang="en-US" sz="2200" b="1" kern="0" spc="-22" dirty="0" err="1" smtClean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I</a:t>
            </a:r>
            <a:r>
              <a:rPr lang="en-US" sz="2200" b="1" kern="0" spc="-22" dirty="0" err="1" smtClean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mbunatatita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5400675" y="2843332"/>
            <a:ext cx="6562011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Un design coloristic bine </a:t>
            </a:r>
            <a:r>
              <a:rPr lang="en-US" sz="1900" dirty="0" err="1" smtClean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gandit</a:t>
            </a:r>
            <a:r>
              <a:rPr lang="en-US" sz="1900" dirty="0" smtClean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900" dirty="0" err="1" smtClean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sporeste</a:t>
            </a:r>
            <a:r>
              <a:rPr lang="en-US" sz="1900" dirty="0" smtClean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900" dirty="0" err="1" smtClean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satisfactia</a:t>
            </a:r>
            <a:r>
              <a:rPr lang="en-US" sz="1900" dirty="0" smtClean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utilizatorilor</a:t>
            </a:r>
            <a:endParaRPr lang="en-US" sz="1900" dirty="0"/>
          </a:p>
        </p:txBody>
      </p:sp>
      <p:sp>
        <p:nvSpPr>
          <p:cNvPr id="7" name="Shape 4"/>
          <p:cNvSpPr/>
          <p:nvPr/>
        </p:nvSpPr>
        <p:spPr>
          <a:xfrm>
            <a:off x="5215533" y="3475911"/>
            <a:ext cx="8489394" cy="15240"/>
          </a:xfrm>
          <a:prstGeom prst="roundRect">
            <a:avLst>
              <a:gd name="adj" fmla="val 242945"/>
            </a:avLst>
          </a:prstGeom>
          <a:solidFill>
            <a:srgbClr val="494A4B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960483" y="3521988"/>
            <a:ext cx="4257913" cy="1362432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915847" y="3986213"/>
            <a:ext cx="347067" cy="4338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50"/>
              </a:lnSpc>
              <a:buNone/>
            </a:pPr>
            <a:r>
              <a:rPr lang="en-US" sz="2700" b="1" kern="0" spc="-24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2</a:t>
            </a:r>
            <a:endParaRPr lang="en-US" sz="2700" dirty="0"/>
          </a:p>
        </p:txBody>
      </p:sp>
      <p:sp>
        <p:nvSpPr>
          <p:cNvPr id="10" name="Text 6"/>
          <p:cNvSpPr/>
          <p:nvPr/>
        </p:nvSpPr>
        <p:spPr>
          <a:xfrm>
            <a:off x="6465213" y="3768804"/>
            <a:ext cx="28048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22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Accesibilitate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6465213" y="4267438"/>
            <a:ext cx="5011936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Contrastul corect face site-ul utilizabil </a:t>
            </a:r>
            <a:r>
              <a:rPr lang="en-US" sz="1900" dirty="0" err="1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pentru</a:t>
            </a: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900" dirty="0" err="1" smtClean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toti</a:t>
            </a:r>
            <a:endParaRPr lang="en-US" sz="1900" dirty="0"/>
          </a:p>
        </p:txBody>
      </p:sp>
      <p:sp>
        <p:nvSpPr>
          <p:cNvPr id="12" name="Shape 8"/>
          <p:cNvSpPr/>
          <p:nvPr/>
        </p:nvSpPr>
        <p:spPr>
          <a:xfrm>
            <a:off x="6280071" y="4900017"/>
            <a:ext cx="7424857" cy="15240"/>
          </a:xfrm>
          <a:prstGeom prst="roundRect">
            <a:avLst>
              <a:gd name="adj" fmla="val 242945"/>
            </a:avLst>
          </a:prstGeom>
          <a:solidFill>
            <a:srgbClr val="494A4B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95945" y="4946094"/>
            <a:ext cx="6386870" cy="1362432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915847" y="5410319"/>
            <a:ext cx="347067" cy="4338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50"/>
              </a:lnSpc>
              <a:buNone/>
            </a:pPr>
            <a:r>
              <a:rPr lang="en-US" sz="2700" b="1" kern="0" spc="-24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3</a:t>
            </a:r>
            <a:endParaRPr lang="en-US" sz="2700" dirty="0"/>
          </a:p>
        </p:txBody>
      </p:sp>
      <p:sp>
        <p:nvSpPr>
          <p:cNvPr id="15" name="Text 10"/>
          <p:cNvSpPr/>
          <p:nvPr/>
        </p:nvSpPr>
        <p:spPr>
          <a:xfrm>
            <a:off x="7529632" y="5192911"/>
            <a:ext cx="28048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22" dirty="0" err="1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Identitate</a:t>
            </a:r>
            <a:r>
              <a:rPr lang="en-US" sz="2200" b="1" kern="0" spc="-22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 </a:t>
            </a:r>
            <a:r>
              <a:rPr lang="en-US" sz="2200" b="1" kern="0" spc="-22" dirty="0" err="1" smtClean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Vizuala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7529632" y="5691545"/>
            <a:ext cx="4218384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 err="1" smtClean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Consistenta</a:t>
            </a:r>
            <a:r>
              <a:rPr lang="en-US" sz="1900" dirty="0" smtClean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900" dirty="0" err="1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culorilor</a:t>
            </a: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900" dirty="0" err="1" smtClean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consolideaza</a:t>
            </a:r>
            <a:r>
              <a:rPr lang="en-US" sz="1900" dirty="0" smtClean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marca</a:t>
            </a:r>
            <a:endParaRPr lang="en-US" sz="1900" dirty="0"/>
          </a:p>
        </p:txBody>
      </p:sp>
      <p:sp>
        <p:nvSpPr>
          <p:cNvPr id="17" name="Text 12"/>
          <p:cNvSpPr/>
          <p:nvPr/>
        </p:nvSpPr>
        <p:spPr>
          <a:xfrm>
            <a:off x="863798" y="6586180"/>
            <a:ext cx="12902803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Alegerea culorilor nu este doar o </a:t>
            </a:r>
            <a:r>
              <a:rPr lang="en-US" sz="1900" dirty="0" err="1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chestiune</a:t>
            </a: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900" dirty="0" err="1" smtClean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estetica</a:t>
            </a:r>
            <a:r>
              <a:rPr lang="en-US" sz="1900" dirty="0" smtClean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. </a:t>
            </a:r>
            <a:r>
              <a:rPr lang="en-US" sz="1900" dirty="0" err="1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Ea</a:t>
            </a: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900" dirty="0" err="1" smtClean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influenteaza</a:t>
            </a:r>
            <a:r>
              <a:rPr lang="en-US" sz="1900" dirty="0" smtClean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direct </a:t>
            </a:r>
            <a:r>
              <a:rPr lang="en-US" sz="1900" dirty="0" err="1" smtClean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functionalitatea</a:t>
            </a: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, </a:t>
            </a:r>
            <a:r>
              <a:rPr lang="en-US" sz="1900" dirty="0" err="1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accesibilitatea</a:t>
            </a: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900" dirty="0" err="1" smtClean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si</a:t>
            </a:r>
            <a:r>
              <a:rPr lang="en-US" sz="1900" dirty="0" smtClean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900" dirty="0" err="1" smtClean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perceptia</a:t>
            </a:r>
            <a:r>
              <a:rPr lang="en-US" sz="1900" dirty="0" smtClean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utilizatorilor asupra site-ului vostru.</a:t>
            </a:r>
            <a:endParaRPr lang="en-US" sz="19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071973" y="3791164"/>
            <a:ext cx="8743308" cy="6472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00"/>
              </a:lnSpc>
              <a:buNone/>
            </a:pPr>
            <a:r>
              <a:rPr lang="en-US" sz="4400" b="1" kern="0" spc="-44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</a:rPr>
              <a:t>Va </a:t>
            </a:r>
            <a:r>
              <a:rPr lang="en-US" sz="4400" b="1" kern="0" spc="-44" dirty="0" err="1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</a:rPr>
              <a:t>multumesc</a:t>
            </a:r>
            <a:r>
              <a:rPr lang="en-US" sz="4400" b="1" kern="0" spc="-44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</a:rPr>
              <a:t> </a:t>
            </a:r>
            <a:r>
              <a:rPr lang="en-US" sz="4400" b="1" kern="0" spc="-44" dirty="0" err="1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</a:rPr>
              <a:t>pentru</a:t>
            </a:r>
            <a:r>
              <a:rPr lang="en-US" sz="4400" b="1" kern="0" spc="-44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</a:rPr>
              <a:t> </a:t>
            </a:r>
            <a:r>
              <a:rPr lang="en-US" sz="4400" b="1" kern="0" spc="-44" dirty="0" err="1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</a:rPr>
              <a:t>atentie</a:t>
            </a:r>
            <a:r>
              <a:rPr lang="en-US" sz="4400" b="1" kern="0" spc="-44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</a:rPr>
              <a:t>!</a:t>
            </a:r>
            <a:endParaRPr lang="en-US" sz="4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A6196F472569346AACD0C8F848A38E1" ma:contentTypeVersion="6" ma:contentTypeDescription="Create a new document." ma:contentTypeScope="" ma:versionID="81a617a6e4096fef18fdd2773808ffb6">
  <xsd:schema xmlns:xsd="http://www.w3.org/2001/XMLSchema" xmlns:xs="http://www.w3.org/2001/XMLSchema" xmlns:p="http://schemas.microsoft.com/office/2006/metadata/properties" xmlns:ns3="45328520-e80a-4bf0-993b-3290661252b0" targetNamespace="http://schemas.microsoft.com/office/2006/metadata/properties" ma:root="true" ma:fieldsID="5c550c379c45dd7ad37c5befe37353b4" ns3:_="">
    <xsd:import namespace="45328520-e80a-4bf0-993b-3290661252b0"/>
    <xsd:element name="properties">
      <xsd:complexType>
        <xsd:sequence>
          <xsd:element name="documentManagement">
            <xsd:complexType>
              <xsd:all>
                <xsd:element ref="ns3:_activity" minOccurs="0"/>
                <xsd:element ref="ns3:MediaServiceDateTaken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5328520-e80a-4bf0-993b-3290661252b0" elementFormDefault="qualified">
    <xsd:import namespace="http://schemas.microsoft.com/office/2006/documentManagement/types"/>
    <xsd:import namespace="http://schemas.microsoft.com/office/infopath/2007/PartnerControls"/>
    <xsd:element name="_activity" ma:index="8" nillable="true" ma:displayName="_activity" ma:hidden="true" ma:internalName="_activity">
      <xsd:simpleType>
        <xsd:restriction base="dms:Note"/>
      </xsd:simpleType>
    </xsd:element>
    <xsd:element name="MediaServiceDateTaken" ma:index="9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2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45328520-e80a-4bf0-993b-3290661252b0" xsi:nil="true"/>
  </documentManagement>
</p:properties>
</file>

<file path=customXml/itemProps1.xml><?xml version="1.0" encoding="utf-8"?>
<ds:datastoreItem xmlns:ds="http://schemas.openxmlformats.org/officeDocument/2006/customXml" ds:itemID="{BB60BC0A-249F-4DC7-8C2C-421D996D01C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7DC4432-F150-4C5F-B7C9-94B2B25D867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5328520-e80a-4bf0-993b-3290661252b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7D92A6C-1C8F-4B11-BAE6-0B72CCF2D58F}">
  <ds:schemaRefs>
    <ds:schemaRef ds:uri="http://schemas.openxmlformats.org/package/2006/metadata/core-properties"/>
    <ds:schemaRef ds:uri="http://schemas.microsoft.com/office/2006/metadata/properties"/>
    <ds:schemaRef ds:uri="http://schemas.microsoft.com/office/2006/documentManagement/types"/>
    <ds:schemaRef ds:uri="http://www.w3.org/XML/1998/namespace"/>
    <ds:schemaRef ds:uri="http://purl.org/dc/dcmitype/"/>
    <ds:schemaRef ds:uri="http://purl.org/dc/elements/1.1/"/>
    <ds:schemaRef ds:uri="http://schemas.microsoft.com/office/infopath/2007/PartnerControls"/>
    <ds:schemaRef ds:uri="45328520-e80a-4bf0-993b-3290661252b0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92</TotalTime>
  <Words>440</Words>
  <Application>Microsoft Office PowerPoint</Application>
  <PresentationFormat>Custom</PresentationFormat>
  <Paragraphs>74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Source Sans Pro</vt:lpstr>
      <vt:lpstr>Aptos</vt:lpstr>
      <vt:lpstr>Calibri</vt:lpstr>
      <vt:lpstr>Arial</vt:lpstr>
      <vt:lpstr>Montserrat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Remus Stan</cp:lastModifiedBy>
  <cp:revision>6</cp:revision>
  <dcterms:created xsi:type="dcterms:W3CDTF">2025-03-18T18:43:46Z</dcterms:created>
  <dcterms:modified xsi:type="dcterms:W3CDTF">2025-03-18T21:45:37Z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0x0101006A6196F472569346AACD0C8F848A38E1</vt:lpwstr>
  </property>
</Properties>
</file>